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Helvetica Neue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AKbXogj1kUD3PEpGXcVZOk6Kr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3903815"/>
            <a:ext cx="9144000" cy="136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1E23"/>
              </a:buClr>
              <a:buSzPts val="4000"/>
              <a:buFont typeface="Helvetica Neue"/>
              <a:buNone/>
              <a:defRPr sz="4000" b="1">
                <a:solidFill>
                  <a:srgbClr val="EB1E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5424190"/>
            <a:ext cx="9144000" cy="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2400"/>
              <a:buNone/>
              <a:defRPr sz="2400">
                <a:solidFill>
                  <a:srgbClr val="63636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21" name="Google Shape;21;p19" descr="Interfaz de usuario gráfic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t="30614" b="48628"/>
          <a:stretch/>
        </p:blipFill>
        <p:spPr>
          <a:xfrm>
            <a:off x="0" y="2736273"/>
            <a:ext cx="12192000" cy="146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9" descr="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973" y="5596125"/>
            <a:ext cx="10162053" cy="12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8209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1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9" y="635637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1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3F3F3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3F3F3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3F3F3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3F3F3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3F3F3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3F3F3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3F3F3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3F3F3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3F3F3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36" name="Google Shape;36;p21"/>
          <p:cNvGrpSpPr/>
          <p:nvPr/>
        </p:nvGrpSpPr>
        <p:grpSpPr>
          <a:xfrm>
            <a:off x="0" y="-115498"/>
            <a:ext cx="12192000" cy="6973498"/>
            <a:chOff x="0" y="-115498"/>
            <a:chExt cx="12192000" cy="6973498"/>
          </a:xfrm>
        </p:grpSpPr>
        <p:pic>
          <p:nvPicPr>
            <p:cNvPr id="37" name="Google Shape;37;p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-115498"/>
              <a:ext cx="12192000" cy="69734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38;p21"/>
            <p:cNvSpPr/>
            <p:nvPr/>
          </p:nvSpPr>
          <p:spPr>
            <a:xfrm>
              <a:off x="0" y="2495550"/>
              <a:ext cx="12192000" cy="1562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" name="Google Shape;39;p21" descr="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973" y="2656270"/>
            <a:ext cx="10162053" cy="12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2" descr="Forma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 b="3406"/>
          <a:stretch/>
        </p:blipFill>
        <p:spPr>
          <a:xfrm>
            <a:off x="-96982" y="-1"/>
            <a:ext cx="1228898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8200" y="1930689"/>
            <a:ext cx="3401291" cy="182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4400"/>
              <a:buFont typeface="Calibri"/>
              <a:buNone/>
              <a:defRPr b="1">
                <a:solidFill>
                  <a:srgbClr val="6363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686800" y="1665865"/>
            <a:ext cx="3020291" cy="52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6549737" y="1431853"/>
            <a:ext cx="2137063" cy="123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8742218" y="4159539"/>
            <a:ext cx="3020291" cy="52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8742219" y="2940050"/>
            <a:ext cx="3020291" cy="52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3" descr="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236" y="240785"/>
            <a:ext cx="11665527" cy="637642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838200" y="2951019"/>
            <a:ext cx="10515600" cy="19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838200" y="4977391"/>
            <a:ext cx="10515600" cy="64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2743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4400"/>
              <a:buFont typeface="Calibri"/>
              <a:buNone/>
              <a:defRPr b="1">
                <a:solidFill>
                  <a:srgbClr val="6363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2743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2000"/>
              <a:buNone/>
              <a:defRPr sz="20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2400"/>
              <a:buNone/>
              <a:defRPr>
                <a:solidFill>
                  <a:srgbClr val="63636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2000"/>
              <a:buNone/>
              <a:defRPr>
                <a:solidFill>
                  <a:srgbClr val="63636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2000"/>
              <a:buFont typeface="Arial"/>
              <a:buNone/>
              <a:defRPr sz="2000">
                <a:solidFill>
                  <a:srgbClr val="636363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1800"/>
              <a:buChar char="•"/>
              <a:defRPr>
                <a:solidFill>
                  <a:srgbClr val="63636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3844636" y="1822450"/>
            <a:ext cx="2743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2000"/>
              <a:buNone/>
              <a:defRPr sz="20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2400"/>
              <a:buNone/>
              <a:defRPr>
                <a:solidFill>
                  <a:srgbClr val="63636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2000"/>
              <a:buNone/>
              <a:defRPr>
                <a:solidFill>
                  <a:srgbClr val="636363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1800"/>
              <a:buChar char="•"/>
              <a:defRPr>
                <a:solidFill>
                  <a:srgbClr val="636363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1800"/>
              <a:buChar char="•"/>
              <a:defRPr>
                <a:solidFill>
                  <a:srgbClr val="63636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6352309" y="365125"/>
            <a:ext cx="2743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4400"/>
              <a:buFont typeface="Calibri"/>
              <a:buNone/>
              <a:defRPr b="1">
                <a:solidFill>
                  <a:srgbClr val="6363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6352308" y="1825625"/>
            <a:ext cx="500149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2000"/>
              <a:buNone/>
              <a:defRPr sz="20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2400"/>
              <a:buNone/>
              <a:defRPr>
                <a:solidFill>
                  <a:srgbClr val="63636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2000"/>
              <a:buNone/>
              <a:defRPr>
                <a:solidFill>
                  <a:srgbClr val="63636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2000"/>
              <a:buFont typeface="Arial"/>
              <a:buNone/>
              <a:defRPr sz="2000">
                <a:solidFill>
                  <a:srgbClr val="636363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1800"/>
              <a:buChar char="•"/>
              <a:defRPr>
                <a:solidFill>
                  <a:srgbClr val="63636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31988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4400"/>
              <a:buFont typeface="Calibri"/>
              <a:buNone/>
              <a:defRPr b="1">
                <a:solidFill>
                  <a:srgbClr val="6363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942109" y="4080020"/>
            <a:ext cx="2416029" cy="1679431"/>
          </a:xfrm>
          <a:prstGeom prst="rect">
            <a:avLst/>
          </a:prstGeom>
          <a:solidFill>
            <a:srgbClr val="D4D4D4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1600"/>
              <a:buNone/>
              <a:defRPr sz="16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76" name="Google Shape;76;p26"/>
          <p:cNvSpPr/>
          <p:nvPr/>
        </p:nvSpPr>
        <p:spPr>
          <a:xfrm>
            <a:off x="942109" y="1342881"/>
            <a:ext cx="1967346" cy="97992"/>
          </a:xfrm>
          <a:prstGeom prst="rect">
            <a:avLst/>
          </a:prstGeom>
          <a:solidFill>
            <a:srgbClr val="FF8A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2"/>
          </p:nvPr>
        </p:nvSpPr>
        <p:spPr>
          <a:xfrm>
            <a:off x="3580605" y="4097914"/>
            <a:ext cx="2416029" cy="1679431"/>
          </a:xfrm>
          <a:prstGeom prst="rect">
            <a:avLst/>
          </a:prstGeom>
          <a:solidFill>
            <a:srgbClr val="D4D4D4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1600"/>
              <a:buNone/>
              <a:defRPr sz="16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3"/>
          </p:nvPr>
        </p:nvSpPr>
        <p:spPr>
          <a:xfrm>
            <a:off x="6177538" y="4097914"/>
            <a:ext cx="2416029" cy="1679431"/>
          </a:xfrm>
          <a:prstGeom prst="rect">
            <a:avLst/>
          </a:prstGeom>
          <a:solidFill>
            <a:srgbClr val="D4D4D4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1600"/>
              <a:buNone/>
              <a:defRPr sz="16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4"/>
          </p:nvPr>
        </p:nvSpPr>
        <p:spPr>
          <a:xfrm>
            <a:off x="8816034" y="4115808"/>
            <a:ext cx="2416029" cy="1679431"/>
          </a:xfrm>
          <a:prstGeom prst="rect">
            <a:avLst/>
          </a:prstGeom>
          <a:solidFill>
            <a:srgbClr val="D4D4D4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1600"/>
              <a:buNone/>
              <a:defRPr sz="16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5"/>
          </p:nvPr>
        </p:nvSpPr>
        <p:spPr>
          <a:xfrm>
            <a:off x="942109" y="2308299"/>
            <a:ext cx="2416029" cy="1679431"/>
          </a:xfrm>
          <a:prstGeom prst="rect">
            <a:avLst/>
          </a:prstGeom>
          <a:solidFill>
            <a:srgbClr val="FCC3C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1600"/>
              <a:buNone/>
              <a:defRPr sz="16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6"/>
          </p:nvPr>
        </p:nvSpPr>
        <p:spPr>
          <a:xfrm>
            <a:off x="3580605" y="2326193"/>
            <a:ext cx="2416029" cy="1679431"/>
          </a:xfrm>
          <a:prstGeom prst="rect">
            <a:avLst/>
          </a:prstGeom>
          <a:solidFill>
            <a:srgbClr val="FCC3C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1600"/>
              <a:buNone/>
              <a:defRPr sz="16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7"/>
          </p:nvPr>
        </p:nvSpPr>
        <p:spPr>
          <a:xfrm>
            <a:off x="6177538" y="2326193"/>
            <a:ext cx="2416029" cy="1679431"/>
          </a:xfrm>
          <a:prstGeom prst="rect">
            <a:avLst/>
          </a:prstGeom>
          <a:solidFill>
            <a:srgbClr val="FCC3C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1600"/>
              <a:buNone/>
              <a:defRPr sz="16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8"/>
          </p:nvPr>
        </p:nvSpPr>
        <p:spPr>
          <a:xfrm>
            <a:off x="8816034" y="2344087"/>
            <a:ext cx="2416029" cy="1679431"/>
          </a:xfrm>
          <a:prstGeom prst="rect">
            <a:avLst/>
          </a:prstGeom>
          <a:solidFill>
            <a:srgbClr val="FCC3C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1600"/>
              <a:buNone/>
              <a:defRPr sz="16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89" name="Google Shape;89;p27"/>
          <p:cNvSpPr/>
          <p:nvPr/>
        </p:nvSpPr>
        <p:spPr>
          <a:xfrm>
            <a:off x="942109" y="1342881"/>
            <a:ext cx="1967346" cy="97992"/>
          </a:xfrm>
          <a:prstGeom prst="rect">
            <a:avLst/>
          </a:prstGeom>
          <a:solidFill>
            <a:srgbClr val="FF8A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7"/>
          <p:cNvSpPr/>
          <p:nvPr/>
        </p:nvSpPr>
        <p:spPr>
          <a:xfrm>
            <a:off x="0" y="2418629"/>
            <a:ext cx="12192000" cy="3129106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7"/>
          <p:cNvSpPr txBox="1">
            <a:spLocks noGrp="1"/>
          </p:cNvSpPr>
          <p:nvPr>
            <p:ph type="body" idx="1"/>
          </p:nvPr>
        </p:nvSpPr>
        <p:spPr>
          <a:xfrm>
            <a:off x="7270967" y="1690688"/>
            <a:ext cx="3847306" cy="46091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1600"/>
              <a:buNone/>
              <a:defRPr sz="16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2"/>
          </p:nvPr>
        </p:nvSpPr>
        <p:spPr>
          <a:xfrm>
            <a:off x="838200" y="3315421"/>
            <a:ext cx="4856018" cy="133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363"/>
              </a:buClr>
              <a:buSzPts val="2000"/>
              <a:buNone/>
              <a:defRPr sz="2000">
                <a:solidFill>
                  <a:srgbClr val="6363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2400"/>
              <a:buNone/>
              <a:defRPr>
                <a:solidFill>
                  <a:srgbClr val="63636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2000"/>
              <a:buNone/>
              <a:defRPr>
                <a:solidFill>
                  <a:srgbClr val="63636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2000"/>
              <a:buFont typeface="Arial"/>
              <a:buNone/>
              <a:defRPr sz="2000">
                <a:solidFill>
                  <a:srgbClr val="636363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363"/>
              </a:buClr>
              <a:buSzPts val="1800"/>
              <a:buChar char="•"/>
              <a:defRPr>
                <a:solidFill>
                  <a:srgbClr val="63636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mp.gob.pe/files/transparencia/ley-30364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479977" y="3627376"/>
            <a:ext cx="11111948" cy="136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1E23"/>
              </a:buClr>
              <a:buSzPts val="2400"/>
              <a:buFont typeface="Helvetica Neue"/>
              <a:buNone/>
            </a:pPr>
            <a:r>
              <a:rPr lang="es-MX" sz="2400"/>
              <a:t>Marco normativo internacional y nacional en violencia hacia las mujeres e integrantes del grupo familiar</a:t>
            </a:r>
            <a:endParaRPr sz="2400"/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xfrm>
            <a:off x="1524000" y="5114231"/>
            <a:ext cx="9144000" cy="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400"/>
              <a:buNone/>
            </a:pPr>
            <a:r>
              <a:rPr lang="es-MX"/>
              <a:t>Programa Nacional Aurora</a:t>
            </a:r>
            <a:endParaRPr/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/>
          </a:blip>
          <a:srcRect l="491" t="32602" b="13238"/>
          <a:stretch/>
        </p:blipFill>
        <p:spPr>
          <a:xfrm>
            <a:off x="0" y="0"/>
            <a:ext cx="12192000" cy="3902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"/>
          <p:cNvCxnSpPr/>
          <p:nvPr/>
        </p:nvCxnSpPr>
        <p:spPr>
          <a:xfrm rot="10800000" flipH="1">
            <a:off x="685800" y="4987552"/>
            <a:ext cx="10829925" cy="24359"/>
          </a:xfrm>
          <a:prstGeom prst="straightConnector1">
            <a:avLst/>
          </a:prstGeom>
          <a:noFill/>
          <a:ln w="19050" cap="flat" cmpd="sng">
            <a:solidFill>
              <a:srgbClr val="EB1E2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1765407" y="1922929"/>
            <a:ext cx="830797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1" name="Google Shape;181;p11" descr="Dibujo en blanco y negro de una parej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81" y="1706228"/>
            <a:ext cx="10341429" cy="339866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/>
          <p:nvPr/>
        </p:nvSpPr>
        <p:spPr>
          <a:xfrm>
            <a:off x="2630451" y="816172"/>
            <a:ext cx="6970749" cy="76495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Sujetos de protección de la Ley Nº 30364 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3499434" y="5491778"/>
            <a:ext cx="5426851" cy="5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Arial"/>
              <a:buNone/>
            </a:pPr>
            <a:r>
              <a:rPr lang="es-MX" sz="2400" b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Mujeres durante todo el ciclo de su vida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1765407" y="4853309"/>
            <a:ext cx="1116109" cy="5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200"/>
              <a:buFont typeface="Arial"/>
              <a:buNone/>
            </a:pPr>
            <a:r>
              <a:rPr lang="es-MX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Niña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2790650" y="4853300"/>
            <a:ext cx="1722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Arial"/>
              <a:buNone/>
            </a:pPr>
            <a:r>
              <a:rPr lang="es-MX" sz="24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Adolescente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4957648" y="4842476"/>
            <a:ext cx="884661" cy="5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Font typeface="Arial"/>
              <a:buNone/>
            </a:pPr>
            <a:r>
              <a:rPr lang="es-MX" sz="24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6506619" y="4853309"/>
            <a:ext cx="1037181" cy="5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200"/>
              <a:buFont typeface="Arial"/>
              <a:buNone/>
            </a:pPr>
            <a:r>
              <a:rPr lang="es-MX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Adulta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7947524" y="4829875"/>
            <a:ext cx="2125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Arial"/>
              <a:buNone/>
            </a:pPr>
            <a:r>
              <a:rPr lang="es-MX" sz="24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Adulta mayor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/>
          <p:nvPr/>
        </p:nvSpPr>
        <p:spPr>
          <a:xfrm>
            <a:off x="1866900" y="2394764"/>
            <a:ext cx="22794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rPr lang="es-MX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623536" y="4507444"/>
            <a:ext cx="3477816" cy="66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Integrantes del grupo familiar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/>
          </a:blip>
          <a:srcRect l="51065" t="23303" r="10662" b="34272"/>
          <a:stretch/>
        </p:blipFill>
        <p:spPr>
          <a:xfrm>
            <a:off x="3981610" y="1776148"/>
            <a:ext cx="7463117" cy="427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/>
          <p:nvPr/>
        </p:nvSpPr>
        <p:spPr>
          <a:xfrm>
            <a:off x="2610625" y="642000"/>
            <a:ext cx="6970749" cy="76495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Sujetos de protección de la Ley Nº 30364 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2" descr="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66984" t="42998" r="6666" b="32696"/>
          <a:stretch/>
        </p:blipFill>
        <p:spPr>
          <a:xfrm>
            <a:off x="1119924" y="1916767"/>
            <a:ext cx="2485041" cy="229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 l="6949" t="45511" r="51028" b="7988"/>
          <a:stretch/>
        </p:blipFill>
        <p:spPr>
          <a:xfrm>
            <a:off x="1944259" y="1687286"/>
            <a:ext cx="7883428" cy="464902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/>
          <p:nvPr/>
        </p:nvSpPr>
        <p:spPr>
          <a:xfrm>
            <a:off x="2337675" y="793829"/>
            <a:ext cx="6970749" cy="76495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Tipos de violencia, según la ley Nº 30364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l="2978" t="39150" r="51907" b="22901"/>
          <a:stretch/>
        </p:blipFill>
        <p:spPr>
          <a:xfrm>
            <a:off x="4346368" y="1119946"/>
            <a:ext cx="7219622" cy="478715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502151" y="2864031"/>
            <a:ext cx="3733672" cy="11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MX" sz="4000" b="1">
                <a:latin typeface="Calibri"/>
                <a:ea typeface="Calibri"/>
                <a:cs typeface="Calibri"/>
                <a:sym typeface="Calibri"/>
              </a:rPr>
              <a:t>¿Quiénes pueden denunciar?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5"/>
          <p:cNvPicPr preferRelativeResize="0"/>
          <p:nvPr/>
        </p:nvPicPr>
        <p:blipFill rotWithShape="1">
          <a:blip r:embed="rId3">
            <a:alphaModFix/>
          </a:blip>
          <a:srcRect l="46544" t="26261" r="3982" b="9445"/>
          <a:stretch/>
        </p:blipFill>
        <p:spPr>
          <a:xfrm>
            <a:off x="527636" y="870217"/>
            <a:ext cx="7732060" cy="543261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8825880" y="2621792"/>
            <a:ext cx="2415861" cy="52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MX" sz="3600" b="1">
                <a:latin typeface="Calibri"/>
                <a:ea typeface="Calibri"/>
                <a:cs typeface="Calibri"/>
                <a:sym typeface="Calibri"/>
              </a:rPr>
              <a:t>Importante</a:t>
            </a:r>
            <a:endParaRPr/>
          </a:p>
        </p:txBody>
      </p:sp>
      <p:sp>
        <p:nvSpPr>
          <p:cNvPr id="216" name="Google Shape;216;p15"/>
          <p:cNvSpPr/>
          <p:nvPr/>
        </p:nvSpPr>
        <p:spPr>
          <a:xfrm flipH="1">
            <a:off x="8942294" y="3321424"/>
            <a:ext cx="1963271" cy="92784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B1E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 l="51397" t="40706" r="9558" b="26550"/>
          <a:stretch/>
        </p:blipFill>
        <p:spPr>
          <a:xfrm>
            <a:off x="2999015" y="1126672"/>
            <a:ext cx="9070155" cy="499654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488703" y="2534385"/>
            <a:ext cx="2755240" cy="162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MX" sz="3200" b="1">
                <a:latin typeface="Calibri"/>
                <a:ea typeface="Calibri"/>
                <a:cs typeface="Calibri"/>
                <a:sym typeface="Calibri"/>
              </a:rPr>
              <a:t>¿Dónde se puede denunciar?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body" idx="1"/>
          </p:nvPr>
        </p:nvSpPr>
        <p:spPr>
          <a:xfrm>
            <a:off x="501394" y="2277980"/>
            <a:ext cx="7109002" cy="314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>
                <a:solidFill>
                  <a:schemeClr val="dk1"/>
                </a:solidFill>
              </a:rPr>
              <a:t>El </a:t>
            </a:r>
            <a:r>
              <a:rPr lang="es-MX" sz="2400" b="1">
                <a:solidFill>
                  <a:schemeClr val="dk1"/>
                </a:solidFill>
              </a:rPr>
              <a:t>10 de diciembre de 1948</a:t>
            </a:r>
            <a:r>
              <a:rPr lang="es-MX" sz="2400">
                <a:solidFill>
                  <a:schemeClr val="dk1"/>
                </a:solidFill>
              </a:rPr>
              <a:t>, la Asamblea General de las Naciones Unidas, aprobó y proclamó la Declaración Universal de Derechos Humanos.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>
                <a:solidFill>
                  <a:schemeClr val="dk1"/>
                </a:solidFill>
              </a:rPr>
              <a:t>En su Artículo 1 establece que: “Todos los seres humanos nacen libres e iguales en dignidad y derechos y, dotados como están de razón y conciencia, deben comportarse fraternalmente los unos con los otros”.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5" name="Google Shape;1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384" y="2277980"/>
            <a:ext cx="4048124" cy="264008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/>
          <p:nvPr/>
        </p:nvSpPr>
        <p:spPr>
          <a:xfrm>
            <a:off x="2620934" y="834007"/>
            <a:ext cx="6950131" cy="76495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Declaración Universal de Derechos Humanos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body" idx="1"/>
          </p:nvPr>
        </p:nvSpPr>
        <p:spPr>
          <a:xfrm>
            <a:off x="4746171" y="2663825"/>
            <a:ext cx="6400810" cy="294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>
                <a:solidFill>
                  <a:schemeClr val="dk1"/>
                </a:solidFill>
              </a:rPr>
              <a:t>La Declaración reconoce de manera universal, </a:t>
            </a:r>
            <a:r>
              <a:rPr lang="es-MX" sz="2400"/>
              <a:t>que todas las personas tienen todos los derechos y libertades proclamadas en la declaración, sin distinción alguna.</a:t>
            </a:r>
            <a:endParaRPr sz="2400"/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>
                <a:solidFill>
                  <a:schemeClr val="dk1"/>
                </a:solidFill>
              </a:rPr>
              <a:t> </a:t>
            </a:r>
            <a:r>
              <a:rPr lang="es-MX" sz="2400"/>
              <a:t>S</a:t>
            </a:r>
            <a:r>
              <a:rPr lang="es-MX" sz="2400">
                <a:solidFill>
                  <a:schemeClr val="dk1"/>
                </a:solidFill>
              </a:rPr>
              <a:t>iendo inherentes a todos los seres humanos, inalienables (que no se pueden quitar o renunciar a ellos)</a:t>
            </a:r>
            <a:r>
              <a:rPr lang="es-MX" sz="2400"/>
              <a:t>, indivisibles, interrelacionados e interdependientes, debiendo ser</a:t>
            </a:r>
            <a:r>
              <a:rPr lang="es-MX" sz="2400">
                <a:solidFill>
                  <a:schemeClr val="dk1"/>
                </a:solidFill>
              </a:rPr>
              <a:t> aplicables en igual medida a todas las personas, con igualdad de dignidad y de derechos.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62" y="1806909"/>
            <a:ext cx="3731295" cy="422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>
            <a:off x="2620934" y="834007"/>
            <a:ext cx="6950131" cy="76495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Declaración Universal de Derechos Humanos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500744" y="2268191"/>
            <a:ext cx="5595256" cy="297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2000">
                <a:solidFill>
                  <a:schemeClr val="dk1"/>
                </a:solidFill>
              </a:rPr>
              <a:t>Los Derechos Humanos son garantías jurídicas universales que protegen a todos los individuos y a los grupos, frente a las acciones que perjudican las libertades fundamentales y la dignidad humana.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2000">
                <a:solidFill>
                  <a:schemeClr val="dk1"/>
                </a:solidFill>
              </a:rPr>
              <a:t>Son condiciones esenciales del ser humano, sin distinción de nacionalidad, sexo, identidad de género, orientación sexual, lugar de residencia, etnia, color de piel, idioma, religión, etc. 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576622" y="1115197"/>
            <a:ext cx="5443499" cy="76495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Derechos Humanos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4" descr="Imagen que contiene persona, sostener, azul, agu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629" y="2149389"/>
            <a:ext cx="5701167" cy="3208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725247" y="2351314"/>
            <a:ext cx="5370753" cy="3381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1717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MX" sz="2400"/>
              <a:t>Es el tratado internacional de derechos humanos que</a:t>
            </a:r>
            <a:r>
              <a:rPr lang="es-MX" sz="2400">
                <a:solidFill>
                  <a:srgbClr val="FF0000"/>
                </a:solidFill>
              </a:rPr>
              <a:t> define la discriminación contra las mujeres en su diversidad.</a:t>
            </a:r>
            <a:endParaRPr/>
          </a:p>
          <a:p>
            <a:pPr marL="228600" lvl="0" indent="-21717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MX" sz="2400"/>
              <a:t>La Convención obliga a los Estados Partes a eliminar la discriminación contra la mujer en la </a:t>
            </a:r>
            <a:r>
              <a:rPr lang="es-MX" sz="2400">
                <a:solidFill>
                  <a:srgbClr val="FF0000"/>
                </a:solidFill>
              </a:rPr>
              <a:t>vida pública y privada</a:t>
            </a:r>
            <a:r>
              <a:rPr lang="es-MX" sz="2400"/>
              <a:t>, incluido lo que ocurre dentro de la familia.</a:t>
            </a:r>
            <a:endParaRPr/>
          </a:p>
          <a:p>
            <a:pPr marL="228600" lvl="0" indent="-21717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MX" sz="2400"/>
              <a:t>Expone los ámbitos específicos de discriminación que afectan de modo particular a las mujeres, y establecen los </a:t>
            </a:r>
            <a:r>
              <a:rPr lang="es-MX" sz="2400">
                <a:solidFill>
                  <a:srgbClr val="FF0000"/>
                </a:solidFill>
              </a:rPr>
              <a:t>medios de eliminar la discriminación en dichos ámbitos </a:t>
            </a:r>
            <a:r>
              <a:rPr lang="es-MX" sz="2400"/>
              <a:t>(educativo, empleo, participación política, salud sexual y reproductiva).</a:t>
            </a:r>
            <a:endParaRPr/>
          </a:p>
          <a:p>
            <a:pPr marL="228600" lvl="0" indent="-990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>
            <a:off x="725247" y="599216"/>
            <a:ext cx="10661470" cy="112072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Convención sobre la eliminación de todas formas de discriminación contra la mujer-CEDAW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 descr="Imagen que contiene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9895" y="2238510"/>
            <a:ext cx="5375756" cy="3226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5595257" y="2563277"/>
            <a:ext cx="6019800" cy="271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s-MX" sz="2200">
                <a:solidFill>
                  <a:schemeClr val="dk1"/>
                </a:solidFill>
              </a:rPr>
              <a:t>Reconoce a la violencia contra las mujeres como  una  violación  de  derechos  humanos. Se  colocó </a:t>
            </a:r>
            <a:r>
              <a:rPr lang="es-MX" sz="2200" b="1">
                <a:solidFill>
                  <a:srgbClr val="FF0000"/>
                </a:solidFill>
              </a:rPr>
              <a:t>el  problema  de  esta  violencia  en  la  agenda  pública  mundial,</a:t>
            </a:r>
            <a:r>
              <a:rPr lang="es-MX" sz="2200"/>
              <a:t>  </a:t>
            </a:r>
            <a:r>
              <a:rPr lang="es-MX" sz="2200">
                <a:solidFill>
                  <a:schemeClr val="dk1"/>
                </a:solidFill>
              </a:rPr>
              <a:t>lo  que  implicó  que  la  violencia  contra  las  mujeres </a:t>
            </a:r>
            <a:r>
              <a:rPr lang="es-MX" sz="2200"/>
              <a:t>pasara</a:t>
            </a:r>
            <a:r>
              <a:rPr lang="es-MX" sz="2200">
                <a:solidFill>
                  <a:schemeClr val="dk1"/>
                </a:solidFill>
              </a:rPr>
              <a:t> de ser considerada como un problema del </a:t>
            </a:r>
            <a:r>
              <a:rPr lang="es-MX" sz="2200" b="1">
                <a:solidFill>
                  <a:srgbClr val="0070C0"/>
                </a:solidFill>
              </a:rPr>
              <a:t>ámbito privado </a:t>
            </a:r>
            <a:r>
              <a:rPr lang="es-MX" sz="2200">
                <a:solidFill>
                  <a:schemeClr val="dk1"/>
                </a:solidFill>
              </a:rPr>
              <a:t>a</a:t>
            </a:r>
            <a:r>
              <a:rPr lang="es-MX" sz="2200" b="1">
                <a:solidFill>
                  <a:srgbClr val="0070C0"/>
                </a:solidFill>
              </a:rPr>
              <a:t> </a:t>
            </a:r>
            <a:r>
              <a:rPr lang="es-MX" sz="2200">
                <a:solidFill>
                  <a:schemeClr val="dk1"/>
                </a:solidFill>
              </a:rPr>
              <a:t>un</a:t>
            </a:r>
            <a:r>
              <a:rPr lang="es-MX" sz="2200" b="1">
                <a:solidFill>
                  <a:schemeClr val="dk1"/>
                </a:solidFill>
              </a:rPr>
              <a:t> </a:t>
            </a:r>
            <a:r>
              <a:rPr lang="es-MX" sz="2200" b="1">
                <a:solidFill>
                  <a:srgbClr val="FF0000"/>
                </a:solidFill>
              </a:rPr>
              <a:t>tema público </a:t>
            </a:r>
            <a:r>
              <a:rPr lang="es-MX" sz="2200">
                <a:solidFill>
                  <a:schemeClr val="dk1"/>
                </a:solidFill>
              </a:rPr>
              <a:t>para prevenirlo, erradicarlo y sancionarlo.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t="8750"/>
          <a:stretch/>
        </p:blipFill>
        <p:spPr>
          <a:xfrm>
            <a:off x="664031" y="2482583"/>
            <a:ext cx="4735284" cy="288063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664031" y="513225"/>
            <a:ext cx="10661470" cy="112072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Convención Interamericana para prevenir, sancionar y erradicar la violencia contra las Mujeres (Belém do Pará)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body" idx="1"/>
          </p:nvPr>
        </p:nvSpPr>
        <p:spPr>
          <a:xfrm>
            <a:off x="1153887" y="2059320"/>
            <a:ext cx="5170714" cy="336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MX" sz="2400"/>
              <a:t>La violencia contra las mujeres es una violación de derechos humanos. Por tal, para el pleno disfrute de todos los derechos humanos de las mujeres; los  </a:t>
            </a:r>
            <a:r>
              <a:rPr lang="es-MX" sz="2400" b="1"/>
              <a:t>Estados  tienen  la  obligación  de  proteger  a  las  mujeres  de  la  violencia,  responsabilizar  a  los  culpables e impartir justicia y otorgar recursos a las víctimas.</a:t>
            </a:r>
            <a:r>
              <a:rPr lang="es-MX" sz="2400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60" name="Google Shape;160;p7"/>
          <p:cNvSpPr/>
          <p:nvPr/>
        </p:nvSpPr>
        <p:spPr>
          <a:xfrm>
            <a:off x="664031" y="513225"/>
            <a:ext cx="10661470" cy="112072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Convención Interamericana para prevenir, sancionar y erradicar la violencia contra las Mujeres (Belém do Pará)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7" descr="Imagen que contiene tabla, cuar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9514" y="4345358"/>
            <a:ext cx="3156857" cy="18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Una iglesia antigu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9514" y="2026663"/>
            <a:ext cx="3156857" cy="210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body" idx="1"/>
          </p:nvPr>
        </p:nvSpPr>
        <p:spPr>
          <a:xfrm>
            <a:off x="5410201" y="1872343"/>
            <a:ext cx="6395038" cy="419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2400">
                <a:solidFill>
                  <a:schemeClr val="dk1"/>
                </a:solidFill>
              </a:rPr>
              <a:t>Es la obligación de los Estados a investigar las graves violaciones a los derechos humanos </a:t>
            </a:r>
            <a:r>
              <a:rPr lang="es-MX" sz="2400" b="1" u="sng">
                <a:solidFill>
                  <a:schemeClr val="dk1"/>
                </a:solidFill>
              </a:rPr>
              <a:t>para garantizar la tutela de los derechos fundamentales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2400">
                <a:solidFill>
                  <a:schemeClr val="dk1"/>
                </a:solidFill>
              </a:rPr>
              <a:t>Así, la Corte Interamericana de Derechos Humanos -en adelante la Corte IDH -estableció,  en la sentencia del caso Velásquez Rodríguez la existencia de un deber estatal “de investigar seriamente con los medios [que el Estado tenga] a su alcance, las violaciones que se hayan cometido dentro del ámbito de su jurisdicción, </a:t>
            </a:r>
            <a:r>
              <a:rPr lang="es-MX" sz="2400" u="sng">
                <a:solidFill>
                  <a:schemeClr val="dk1"/>
                </a:solidFill>
              </a:rPr>
              <a:t>a </a:t>
            </a:r>
            <a:r>
              <a:rPr lang="es-MX" sz="2400" b="1" u="sng">
                <a:solidFill>
                  <a:schemeClr val="dk1"/>
                </a:solidFill>
              </a:rPr>
              <a:t>fin de identificar a los responsables</a:t>
            </a:r>
            <a:r>
              <a:rPr lang="es-MX" sz="2400">
                <a:solidFill>
                  <a:schemeClr val="dk1"/>
                </a:solidFill>
              </a:rPr>
              <a:t>, de imponerles </a:t>
            </a:r>
            <a:r>
              <a:rPr lang="es-MX" sz="2400" u="sng">
                <a:solidFill>
                  <a:schemeClr val="dk1"/>
                </a:solidFill>
              </a:rPr>
              <a:t>las </a:t>
            </a:r>
            <a:r>
              <a:rPr lang="es-MX" sz="2400" b="1" u="sng">
                <a:solidFill>
                  <a:schemeClr val="dk1"/>
                </a:solidFill>
              </a:rPr>
              <a:t>sanciones pertinentes </a:t>
            </a:r>
            <a:r>
              <a:rPr lang="es-MX" sz="2400" b="1">
                <a:solidFill>
                  <a:schemeClr val="dk1"/>
                </a:solidFill>
              </a:rPr>
              <a:t>y </a:t>
            </a:r>
            <a:r>
              <a:rPr lang="es-MX" sz="2400" b="1" u="sng">
                <a:solidFill>
                  <a:schemeClr val="dk1"/>
                </a:solidFill>
              </a:rPr>
              <a:t>de asegurar a la víctima una adecuada reparación.</a:t>
            </a:r>
            <a:endParaRPr sz="2400" b="1" u="sng">
              <a:solidFill>
                <a:schemeClr val="dk1"/>
              </a:solidFill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3063688" y="788416"/>
            <a:ext cx="5443499" cy="76495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debida diligencia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8" descr="Imagen que contiene interior, tabla, pequeño, escritori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762" y="2111828"/>
            <a:ext cx="4935767" cy="3278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780408" y="2704779"/>
            <a:ext cx="10614213" cy="235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None/>
            </a:pPr>
            <a:r>
              <a:rPr lang="es-MX" sz="2400">
                <a:solidFill>
                  <a:srgbClr val="171616"/>
                </a:solidFill>
              </a:rPr>
              <a:t>La </a:t>
            </a:r>
            <a:r>
              <a:rPr lang="es-MX" sz="2400" b="1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Ley N° 30364</a:t>
            </a:r>
            <a:r>
              <a:rPr lang="es-MX" sz="2400">
                <a:solidFill>
                  <a:srgbClr val="FF0000"/>
                </a:solidFill>
              </a:rPr>
              <a:t> </a:t>
            </a:r>
            <a:r>
              <a:rPr lang="es-MX" sz="2400">
                <a:solidFill>
                  <a:srgbClr val="171616"/>
                </a:solidFill>
              </a:rPr>
              <a:t>es la norma que tiene como fin el de prevenir, erradicar y sancionar toda forma de violencia contra las mujeres por su condición de tales, y contra los integrantes del grupo familiar, producida en el ámbito público o privado. Especialmente cuando se encuentran en situación de vulnerabilidad, por edad o situación física como las niñas, niños, adolescentes, personas adultas mayores y personas con discapacidad.</a:t>
            </a:r>
            <a:endParaRPr sz="2400"/>
          </a:p>
        </p:txBody>
      </p:sp>
      <p:sp>
        <p:nvSpPr>
          <p:cNvPr id="175" name="Google Shape;175;p9"/>
          <p:cNvSpPr/>
          <p:nvPr/>
        </p:nvSpPr>
        <p:spPr>
          <a:xfrm>
            <a:off x="748073" y="1077686"/>
            <a:ext cx="10695854" cy="100148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Ley Nº 30364, Ley para prevenir, sancionar y erradicar la violencia contra las mujeres y los integrantes del grupo familiar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PresentationFormat>Personalizado</PresentationFormat>
  <Paragraphs>42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Helvetica Neue</vt:lpstr>
      <vt:lpstr>Calibri</vt:lpstr>
      <vt:lpstr>Tema de Office</vt:lpstr>
      <vt:lpstr>Marco normativo internacional y nacional en violencia hacia las mujeres e integrantes del grupo familiar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¿Quiénes pueden denunciar?</vt:lpstr>
      <vt:lpstr>Importante</vt:lpstr>
      <vt:lpstr>¿Dónde se puede denunciar?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normativo internacional y nacional en violencia hacia las mujeres e integrantes del grupo familiar</dc:title>
  <dc:creator>Ysabel Correa</dc:creator>
  <cp:lastModifiedBy>rlopez</cp:lastModifiedBy>
  <cp:revision>1</cp:revision>
  <dcterms:created xsi:type="dcterms:W3CDTF">2022-03-01T18:57:30Z</dcterms:created>
  <dcterms:modified xsi:type="dcterms:W3CDTF">2023-09-08T19:05:12Z</dcterms:modified>
</cp:coreProperties>
</file>